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80" r:id="rId3"/>
    <p:sldId id="281" r:id="rId4"/>
    <p:sldId id="282" r:id="rId5"/>
    <p:sldId id="283" r:id="rId6"/>
    <p:sldId id="284" r:id="rId7"/>
    <p:sldId id="278" r:id="rId8"/>
    <p:sldId id="279" r:id="rId9"/>
    <p:sldId id="285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94552-71B6-4CAC-AF39-843DBE7A218E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47794-A5B6-42B1-A1E5-57C88551216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152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16BF6-2989-2E4E-A1EB-B1DB3B73B39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17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r>
              <a:rPr lang="en-AU" sz="1300" dirty="0"/>
              <a:t>Site specific inductions are required prior to working at any OceanaGold Business Unit or Office</a:t>
            </a:r>
            <a:r>
              <a:rPr lang="en-AU" sz="1300" dirty="0" smtClean="0"/>
              <a:t>.</a:t>
            </a:r>
          </a:p>
          <a:p>
            <a:endParaRPr lang="en-US" dirty="0" smtClean="0"/>
          </a:p>
          <a:p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16BF6-2989-2E4E-A1EB-B1DB3B73B39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80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34823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243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9994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56916" y="285987"/>
            <a:ext cx="8227597" cy="62750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sz="3000"/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04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5544" y="1180215"/>
            <a:ext cx="8218969" cy="5099474"/>
          </a:xfrm>
          <a:prstGeom prst="rect">
            <a:avLst/>
          </a:prstGeom>
        </p:spPr>
        <p:txBody>
          <a:bodyPr lIns="0" t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2pPr>
            <a:lvl3pPr marL="9144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3pPr>
            <a:lvl4pPr marL="13716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4pPr>
            <a:lvl5pPr marL="1828800" indent="0">
              <a:buClr>
                <a:srgbClr val="76B53D"/>
              </a:buClr>
              <a:buFontTx/>
              <a:buNone/>
              <a:defRPr sz="1600">
                <a:solidFill>
                  <a:srgbClr val="003264"/>
                </a:solidFill>
              </a:defRPr>
            </a:lvl5pPr>
          </a:lstStyle>
          <a:p>
            <a:r>
              <a:rPr lang="en-AU" dirty="0" smtClean="0"/>
              <a:t>Click to edit Master text styles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756916" y="285987"/>
            <a:ext cx="8227597" cy="62750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sz="3000"/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56916" y="924120"/>
            <a:ext cx="1135124" cy="54000"/>
          </a:xfrm>
          <a:prstGeom prst="rect">
            <a:avLst/>
          </a:prstGeom>
          <a:solidFill>
            <a:srgbClr val="A39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530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8006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1425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8323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56065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539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8158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87623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4435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298D9-D679-4F67-B1B4-EEC5D89DE8A7}" type="datetimeFigureOut">
              <a:rPr lang="en-NZ" smtClean="0"/>
              <a:t>9/03/2017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8687A-3E84-44B6-BC12-2B11A0EDD0E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7635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jpeg"/><Relationship Id="rId4" Type="http://schemas.openxmlformats.org/officeDocument/2006/relationships/image" Target="../media/image2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jpe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%15MPSdamrehab_finsm.jpg%20%20%20%20%20%20%20%20%20%20%20%20%20%20%20%20%20%20%20%20%20%20%20%20%20%20%20%20%20%20%20%20%20%20%20%20%20%20%20%20%20%200000B0DF%0aG4%20CLIENTS%20%20%20%20%20%20%20%20%20%20%20%20%20%20%20%20%20%20%20%20%20B64D870E: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5" Type="http://schemas.openxmlformats.org/officeDocument/2006/relationships/image" Target="%12MPSpit_rehabsm.jpg%20%20%20%20%20%20%20%20%20%20%20%20%20%20%20%20%20%20%20%20%20%20%20%20%20%20%20%20%20%20%20%20%20%20%20%20%20%20%20%20%20%20%20%20%200000B0DF%0aG4%20CLIENTS%20%20%20%20%20%20%20%20%20%20%20%20%20%20%20%20%20%20%20%20%20B64D870E:" TargetMode="Externa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ángulo 11"/>
          <p:cNvSpPr/>
          <p:nvPr/>
        </p:nvSpPr>
        <p:spPr>
          <a:xfrm>
            <a:off x="3476625" y="5402853"/>
            <a:ext cx="5667375" cy="1455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Rectángulo 16"/>
          <p:cNvSpPr/>
          <p:nvPr/>
        </p:nvSpPr>
        <p:spPr>
          <a:xfrm>
            <a:off x="2" y="0"/>
            <a:ext cx="3476623" cy="6858000"/>
          </a:xfrm>
          <a:prstGeom prst="rect">
            <a:avLst/>
          </a:prstGeom>
          <a:solidFill>
            <a:srgbClr val="0026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sp>
        <p:nvSpPr>
          <p:cNvPr id="5" name="Rectángulo 5"/>
          <p:cNvSpPr/>
          <p:nvPr/>
        </p:nvSpPr>
        <p:spPr>
          <a:xfrm>
            <a:off x="3724036" y="5888258"/>
            <a:ext cx="5172551" cy="33855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NZ" sz="2000" b="1" dirty="0" err="1" smtClean="0">
                <a:solidFill>
                  <a:srgbClr val="002649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OceanaGold</a:t>
            </a:r>
            <a:r>
              <a:rPr lang="en-NZ" sz="2000" b="1" dirty="0" smtClean="0">
                <a:solidFill>
                  <a:srgbClr val="002649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– Employer of Choice.</a:t>
            </a:r>
            <a:endParaRPr lang="es-ES" sz="2000" b="1" dirty="0">
              <a:solidFill>
                <a:srgbClr val="002649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ángulo 11"/>
          <p:cNvSpPr/>
          <p:nvPr/>
        </p:nvSpPr>
        <p:spPr>
          <a:xfrm>
            <a:off x="6" y="1258720"/>
            <a:ext cx="3476625" cy="17669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pic>
        <p:nvPicPr>
          <p:cNvPr id="8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74" y="1733559"/>
            <a:ext cx="2662649" cy="949678"/>
          </a:xfrm>
          <a:prstGeom prst="rect">
            <a:avLst/>
          </a:prstGeom>
        </p:spPr>
      </p:pic>
      <p:sp>
        <p:nvSpPr>
          <p:cNvPr id="9" name="Rectangle 11"/>
          <p:cNvSpPr/>
          <p:nvPr/>
        </p:nvSpPr>
        <p:spPr>
          <a:xfrm rot="16200000">
            <a:off x="1707940" y="1317781"/>
            <a:ext cx="60764" cy="3476629"/>
          </a:xfrm>
          <a:prstGeom prst="rect">
            <a:avLst/>
          </a:prstGeom>
          <a:gradFill>
            <a:gsLst>
              <a:gs pos="0">
                <a:srgbClr val="A39161"/>
              </a:gs>
              <a:gs pos="50000">
                <a:srgbClr val="786B47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1" name="Rectángulo 18"/>
          <p:cNvSpPr/>
          <p:nvPr/>
        </p:nvSpPr>
        <p:spPr>
          <a:xfrm>
            <a:off x="36990" y="5759997"/>
            <a:ext cx="3401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C4BD97"/>
                </a:solidFill>
              </a:rPr>
              <a:t> 2017</a:t>
            </a:r>
            <a:endParaRPr lang="en-US" sz="2400" dirty="0">
              <a:solidFill>
                <a:srgbClr val="C4BD97"/>
              </a:solidFill>
            </a:endParaRPr>
          </a:p>
        </p:txBody>
      </p:sp>
      <p:sp>
        <p:nvSpPr>
          <p:cNvPr id="22" name="Rectángulo 19"/>
          <p:cNvSpPr/>
          <p:nvPr/>
        </p:nvSpPr>
        <p:spPr>
          <a:xfrm>
            <a:off x="36990" y="6219029"/>
            <a:ext cx="3401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Innovation • Performance • Growth</a:t>
            </a:r>
          </a:p>
        </p:txBody>
      </p:sp>
      <p:sp>
        <p:nvSpPr>
          <p:cNvPr id="25" name="Rectángulo 5"/>
          <p:cNvSpPr/>
          <p:nvPr/>
        </p:nvSpPr>
        <p:spPr>
          <a:xfrm>
            <a:off x="0" y="3486418"/>
            <a:ext cx="3476625" cy="395173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CA" sz="24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Sustainability 2017</a:t>
            </a:r>
            <a:endParaRPr lang="en-CA" sz="24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476637" y="704849"/>
            <a:ext cx="5907141" cy="4240551"/>
            <a:chOff x="1443900" y="303154"/>
            <a:chExt cx="6622879" cy="4324222"/>
          </a:xfrm>
          <a:effectLst/>
        </p:grpSpPr>
        <p:pic>
          <p:nvPicPr>
            <p:cNvPr id="26" name="Picture 2"/>
            <p:cNvPicPr>
              <a:picLocks noChangeAspect="1" noChangeArrowheads="1"/>
            </p:cNvPicPr>
            <p:nvPr userDrawn="1"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737" b="89979" l="335" r="97750">
                          <a14:foregroundMark x1="14888" y1="27719" x2="14888" y2="27719"/>
                          <a14:foregroundMark x1="3399" y1="33333" x2="3399" y2="33333"/>
                          <a14:foregroundMark x1="23265" y1="78962" x2="23265" y2="78962"/>
                          <a14:foregroundMark x1="24605" y1="63113" x2="24605" y2="63113"/>
                          <a14:foregroundMark x1="38344" y1="82800" x2="38344" y2="82800"/>
                          <a14:foregroundMark x1="77214" y1="39090" x2="77214" y2="39090"/>
                          <a14:foregroundMark x1="36620" y1="79531" x2="36620" y2="79531"/>
                          <a14:foregroundMark x1="27477" y1="62758" x2="27477" y2="62758"/>
                          <a14:foregroundMark x1="20153" y1="60910" x2="20153" y2="60910"/>
                          <a14:foregroundMark x1="15031" y1="61336" x2="15031" y2="61336"/>
                          <a14:foregroundMark x1="18717" y1="55721" x2="18717" y2="55721"/>
                          <a14:foregroundMark x1="18286" y1="52523" x2="18286" y2="52523"/>
                          <a14:foregroundMark x1="18047" y1="63539" x2="18047" y2="63539"/>
                          <a14:foregroundMark x1="10675" y1="61407" x2="10675" y2="61407"/>
                          <a14:foregroundMark x1="1915" y1="57569" x2="1915" y2="57569"/>
                          <a14:foregroundMark x1="9813" y1="61194" x2="9813" y2="61194"/>
                          <a14:foregroundMark x1="16467" y1="61407" x2="16467" y2="61407"/>
                          <a14:foregroundMark x1="80661" y1="45345" x2="80661" y2="45345"/>
                          <a14:foregroundMark x1="86022" y1="35679" x2="86022" y2="35679"/>
                          <a14:foregroundMark x1="86740" y1="36176" x2="86740" y2="36176"/>
                          <a14:foregroundMark x1="80804" y1="43426" x2="80804" y2="43426"/>
                          <a14:foregroundMark x1="82336" y1="50320" x2="82336" y2="50320"/>
                          <a14:foregroundMark x1="84251" y1="51386" x2="84251" y2="51386"/>
                          <a14:foregroundMark x1="81044" y1="48898" x2="81044" y2="48898"/>
                          <a14:backgroundMark x1="14361" y1="52523" x2="14361" y2="52523"/>
                          <a14:backgroundMark x1="77597" y1="47974" x2="77597" y2="47974"/>
                          <a14:backgroundMark x1="77501" y1="49041" x2="77501" y2="49041"/>
                          <a14:backgroundMark x1="76544" y1="27505" x2="76544" y2="27505"/>
                          <a14:backgroundMark x1="77358" y1="25729" x2="77358" y2="25729"/>
                          <a14:backgroundMark x1="77214" y1="29211" x2="77214" y2="29211"/>
                          <a14:backgroundMark x1="13595" y1="56219" x2="13595" y2="56219"/>
                          <a14:backgroundMark x1="12207" y1="59204" x2="12207" y2="59204"/>
                          <a14:backgroundMark x1="12542" y1="63113" x2="12542" y2="63113"/>
                          <a14:backgroundMark x1="17760" y1="58351" x2="17760" y2="583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-267" t="-121"/>
            <a:stretch/>
          </p:blipFill>
          <p:spPr bwMode="auto">
            <a:xfrm>
              <a:off x="1443900" y="303154"/>
              <a:ext cx="6622879" cy="4324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Anillo 19"/>
            <p:cNvSpPr/>
            <p:nvPr/>
          </p:nvSpPr>
          <p:spPr>
            <a:xfrm>
              <a:off x="3058214" y="3880005"/>
              <a:ext cx="167982" cy="167982"/>
            </a:xfrm>
            <a:prstGeom prst="ellipse">
              <a:avLst/>
            </a:prstGeom>
            <a:solidFill>
              <a:srgbClr val="B2BFC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Anillo 25"/>
            <p:cNvSpPr/>
            <p:nvPr/>
          </p:nvSpPr>
          <p:spPr>
            <a:xfrm>
              <a:off x="6084390" y="1865002"/>
              <a:ext cx="167982" cy="167982"/>
            </a:xfrm>
            <a:prstGeom prst="ellipse">
              <a:avLst/>
            </a:prstGeom>
            <a:solidFill>
              <a:srgbClr val="5B8F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Anillo 44"/>
            <p:cNvSpPr/>
            <p:nvPr/>
          </p:nvSpPr>
          <p:spPr>
            <a:xfrm>
              <a:off x="6660048" y="2530180"/>
              <a:ext cx="167982" cy="167982"/>
            </a:xfrm>
            <a:prstGeom prst="ellipse">
              <a:avLst/>
            </a:prstGeom>
            <a:solidFill>
              <a:srgbClr val="5B8F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Anillo 156"/>
            <p:cNvSpPr/>
            <p:nvPr/>
          </p:nvSpPr>
          <p:spPr>
            <a:xfrm>
              <a:off x="5629182" y="1536580"/>
              <a:ext cx="167982" cy="167982"/>
            </a:xfrm>
            <a:prstGeom prst="ellipse">
              <a:avLst/>
            </a:prstGeom>
            <a:solidFill>
              <a:srgbClr val="B2BFC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Anillo 159"/>
            <p:cNvSpPr/>
            <p:nvPr/>
          </p:nvSpPr>
          <p:spPr>
            <a:xfrm>
              <a:off x="2539113" y="2409613"/>
              <a:ext cx="167982" cy="167982"/>
            </a:xfrm>
            <a:prstGeom prst="ellipse">
              <a:avLst/>
            </a:prstGeom>
            <a:solidFill>
              <a:srgbClr val="4033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Anillo 160"/>
            <p:cNvSpPr/>
            <p:nvPr/>
          </p:nvSpPr>
          <p:spPr>
            <a:xfrm>
              <a:off x="3779784" y="4057796"/>
              <a:ext cx="167982" cy="167982"/>
            </a:xfrm>
            <a:prstGeom prst="ellipse">
              <a:avLst/>
            </a:prstGeom>
            <a:solidFill>
              <a:srgbClr val="4033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Anillo 161"/>
            <p:cNvSpPr/>
            <p:nvPr/>
          </p:nvSpPr>
          <p:spPr>
            <a:xfrm>
              <a:off x="3780660" y="3915159"/>
              <a:ext cx="167982" cy="167982"/>
            </a:xfrm>
            <a:prstGeom prst="ellipse">
              <a:avLst/>
            </a:prstGeom>
            <a:solidFill>
              <a:srgbClr val="40332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Anillo 163"/>
            <p:cNvSpPr/>
            <p:nvPr/>
          </p:nvSpPr>
          <p:spPr>
            <a:xfrm>
              <a:off x="6654919" y="2013357"/>
              <a:ext cx="167982" cy="167982"/>
            </a:xfrm>
            <a:prstGeom prst="ellipse">
              <a:avLst/>
            </a:prstGeom>
            <a:solidFill>
              <a:srgbClr val="000000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Anillo 163"/>
            <p:cNvSpPr/>
            <p:nvPr/>
          </p:nvSpPr>
          <p:spPr>
            <a:xfrm>
              <a:off x="3948642" y="3741673"/>
              <a:ext cx="167982" cy="167982"/>
            </a:xfrm>
            <a:prstGeom prst="ellipse">
              <a:avLst/>
            </a:prstGeom>
            <a:solidFill>
              <a:srgbClr val="000000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022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Workings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1482" r="6464"/>
          <a:stretch>
            <a:fillRect/>
          </a:stretch>
        </p:blipFill>
        <p:spPr>
          <a:xfrm>
            <a:off x="0" y="1474788"/>
            <a:ext cx="6538913" cy="5807075"/>
          </a:xfrm>
        </p:spPr>
      </p:pic>
      <p:pic>
        <p:nvPicPr>
          <p:cNvPr id="15" name="Picture 4" descr="Workings &amp; Pi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3663" y="1900238"/>
            <a:ext cx="6376988" cy="4573587"/>
          </a:xfrm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164388" y="1628775"/>
            <a:ext cx="1728787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  <a:buFont typeface="Wingdings" pitchFamily="2" charset="2"/>
              <a:buChar char="•"/>
            </a:pPr>
            <a:endParaRPr lang="en-GB" altLang="en-US" sz="1800" b="1">
              <a:solidFill>
                <a:srgbClr val="000066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39479" y="47884"/>
            <a:ext cx="8534400" cy="46196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 dirty="0" smtClean="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sz="2400" dirty="0" smtClean="0"/>
              <a:t>Martha Mine – Historic Workings</a:t>
            </a:r>
            <a:endParaRPr lang="en-NZ" altLang="en-US" sz="2400" dirty="0"/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>
          <a:xfrm>
            <a:off x="5580063" y="1903413"/>
            <a:ext cx="3313112" cy="22891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US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/>
              <a:buChar char="•"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1880s to 1952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7 vertical shafts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170 km drives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600 metres deep</a:t>
            </a:r>
          </a:p>
          <a:p>
            <a:pPr marL="377825" indent="-377825">
              <a:spcAft>
                <a:spcPct val="30000"/>
              </a:spcAft>
            </a:pPr>
            <a:r>
              <a:rPr lang="en-NZ" altLang="en-US" smtClean="0"/>
              <a:t>Open pit approx 250 metres deep</a:t>
            </a:r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420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31083" y="44872"/>
            <a:ext cx="5845942" cy="117432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sz="2400" smtClean="0"/>
              <a:t>Waihi today</a:t>
            </a:r>
            <a:endParaRPr lang="en-US" altLang="en-US" sz="2400" smtClean="0"/>
          </a:p>
        </p:txBody>
      </p:sp>
      <p:pic>
        <p:nvPicPr>
          <p:cNvPr id="5" name="Picture 3" descr="DSC_46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4772" y="44872"/>
            <a:ext cx="9090877" cy="6814716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42576" y="4670792"/>
            <a:ext cx="19308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b="1">
                <a:solidFill>
                  <a:srgbClr val="FFCC00"/>
                </a:solidFill>
              </a:rPr>
              <a:t>Martha East </a:t>
            </a:r>
          </a:p>
          <a:p>
            <a:pPr algn="ctr" eaLnBrk="1" hangingPunct="1">
              <a:buFontTx/>
              <a:buNone/>
            </a:pPr>
            <a:r>
              <a:rPr lang="en-US" altLang="en-US" sz="2400" b="1">
                <a:solidFill>
                  <a:srgbClr val="FFCC00"/>
                </a:solidFill>
              </a:rPr>
              <a:t>Layback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12485" y="2053913"/>
            <a:ext cx="1415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 err="1">
                <a:solidFill>
                  <a:srgbClr val="FFCC00"/>
                </a:solidFill>
              </a:rPr>
              <a:t>Favona</a:t>
            </a:r>
            <a:endParaRPr lang="en-US" altLang="en-US" sz="2400" b="1" dirty="0">
              <a:solidFill>
                <a:srgbClr val="FFCC00"/>
              </a:solidFill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195513" y="2354102"/>
            <a:ext cx="0" cy="427198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325476" y="2558738"/>
            <a:ext cx="1175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FFCC00"/>
                </a:solidFill>
              </a:rPr>
              <a:t>Trio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88963" y="2847794"/>
            <a:ext cx="19266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i="1" dirty="0" err="1">
                <a:solidFill>
                  <a:srgbClr val="99FF99"/>
                </a:solidFill>
              </a:rPr>
              <a:t>Correnso</a:t>
            </a:r>
            <a:endParaRPr lang="en-US" altLang="en-US" sz="2400" b="1" i="1" dirty="0">
              <a:solidFill>
                <a:srgbClr val="99FF99"/>
              </a:solidFill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341438" y="3190714"/>
            <a:ext cx="0" cy="427200"/>
          </a:xfrm>
          <a:prstGeom prst="line">
            <a:avLst/>
          </a:prstGeom>
          <a:noFill/>
          <a:ln w="9525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3635375" y="2883837"/>
            <a:ext cx="0" cy="257826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93284" y="3265852"/>
            <a:ext cx="2530865" cy="677497"/>
          </a:xfrm>
          <a:custGeom>
            <a:avLst/>
            <a:gdLst>
              <a:gd name="T0" fmla="*/ 2147483647 w 1704"/>
              <a:gd name="T1" fmla="*/ 0 h 360"/>
              <a:gd name="T2" fmla="*/ 2147483647 w 1704"/>
              <a:gd name="T3" fmla="*/ 2147483647 h 360"/>
              <a:gd name="T4" fmla="*/ 2147483647 w 1704"/>
              <a:gd name="T5" fmla="*/ 2147483647 h 360"/>
              <a:gd name="T6" fmla="*/ 2147483647 w 1704"/>
              <a:gd name="T7" fmla="*/ 2147483647 h 360"/>
              <a:gd name="T8" fmla="*/ 0 w 1704"/>
              <a:gd name="T9" fmla="*/ 2147483647 h 3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04" h="360">
                <a:moveTo>
                  <a:pt x="1704" y="0"/>
                </a:moveTo>
                <a:cubicBezTo>
                  <a:pt x="1647" y="22"/>
                  <a:pt x="1591" y="45"/>
                  <a:pt x="1458" y="72"/>
                </a:cubicBezTo>
                <a:cubicBezTo>
                  <a:pt x="1325" y="99"/>
                  <a:pt x="1064" y="138"/>
                  <a:pt x="906" y="162"/>
                </a:cubicBezTo>
                <a:cubicBezTo>
                  <a:pt x="748" y="186"/>
                  <a:pt x="661" y="183"/>
                  <a:pt x="510" y="216"/>
                </a:cubicBezTo>
                <a:cubicBezTo>
                  <a:pt x="359" y="249"/>
                  <a:pt x="179" y="304"/>
                  <a:pt x="0" y="36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969270" y="2053913"/>
            <a:ext cx="19509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FFCC00"/>
                </a:solidFill>
              </a:rPr>
              <a:t>Moonlight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3230563" y="2354102"/>
            <a:ext cx="0" cy="427198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052576" y="5679959"/>
            <a:ext cx="38943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i="1">
                <a:solidFill>
                  <a:srgbClr val="99FF99"/>
                </a:solidFill>
              </a:rPr>
              <a:t>Martha Exploration Project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859338" y="6025989"/>
            <a:ext cx="0" cy="427200"/>
          </a:xfrm>
          <a:prstGeom prst="line">
            <a:avLst/>
          </a:prstGeom>
          <a:noFill/>
          <a:ln w="9525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604401" y="5108707"/>
            <a:ext cx="71886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NZ" altLang="en-US" sz="1600" b="1">
                <a:solidFill>
                  <a:srgbClr val="FFCC00"/>
                </a:solidFill>
              </a:rPr>
              <a:t>NWG</a:t>
            </a:r>
          </a:p>
          <a:p>
            <a:pPr eaLnBrk="1" hangingPunct="1">
              <a:buFontTx/>
              <a:buNone/>
            </a:pPr>
            <a:r>
              <a:rPr lang="en-NZ" altLang="en-US" sz="1600" b="1">
                <a:solidFill>
                  <a:srgbClr val="FFCC00"/>
                </a:solidFill>
              </a:rPr>
              <a:t>Office</a:t>
            </a:r>
            <a:endParaRPr lang="en-US" altLang="en-US" sz="1600" b="1">
              <a:solidFill>
                <a:srgbClr val="FFCC00"/>
              </a:solidFill>
            </a:endParaRPr>
          </a:p>
        </p:txBody>
      </p:sp>
      <p:sp>
        <p:nvSpPr>
          <p:cNvPr id="19" name="Footer Placeholder 1"/>
          <p:cNvSpPr txBox="1">
            <a:spLocks/>
          </p:cNvSpPr>
          <p:nvPr/>
        </p:nvSpPr>
        <p:spPr bwMode="auto">
          <a:xfrm>
            <a:off x="2947907" y="6558425"/>
            <a:ext cx="3849767" cy="27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2nd June 2011 Strictly Confidential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0" name="Slide Number Placeholder 2"/>
          <p:cNvSpPr txBox="1">
            <a:spLocks/>
          </p:cNvSpPr>
          <p:nvPr/>
        </p:nvSpPr>
        <p:spPr>
          <a:xfrm>
            <a:off x="7002925" y="6558425"/>
            <a:ext cx="1782299" cy="27099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B5596B11-AFDC-4F4A-A86D-80A317F0744E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11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22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 animBg="1"/>
      <p:bldP spid="16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66800" y="228600"/>
            <a:ext cx="6248400" cy="9906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en-US" altLang="en-US" sz="2000" dirty="0" smtClean="0"/>
              <a:t>Describe how and why people use a </a:t>
            </a:r>
          </a:p>
          <a:p>
            <a:pPr algn="ctr"/>
            <a:r>
              <a:rPr lang="en-US" altLang="en-US" sz="2000" dirty="0" smtClean="0"/>
              <a:t>particular environment </a:t>
            </a:r>
            <a:r>
              <a:rPr lang="en-US" altLang="en-US" sz="2000" dirty="0"/>
              <a:t>f</a:t>
            </a:r>
            <a:r>
              <a:rPr lang="en-US" altLang="en-US" sz="2000" dirty="0" smtClean="0"/>
              <a:t>or </a:t>
            </a:r>
            <a:r>
              <a:rPr lang="en-US" altLang="en-US" sz="2000" dirty="0"/>
              <a:t>a</a:t>
            </a:r>
            <a:r>
              <a:rPr lang="en-US" altLang="en-US" sz="2000" dirty="0" smtClean="0"/>
              <a:t> </a:t>
            </a:r>
            <a:r>
              <a:rPr lang="en-US" altLang="en-US" sz="2000" dirty="0"/>
              <a:t>p</a:t>
            </a:r>
            <a:r>
              <a:rPr lang="en-US" altLang="en-US" sz="2000" dirty="0" smtClean="0"/>
              <a:t>articular </a:t>
            </a:r>
            <a:r>
              <a:rPr lang="en-US" altLang="en-US" sz="2000" dirty="0"/>
              <a:t>a</a:t>
            </a:r>
            <a:r>
              <a:rPr lang="en-US" altLang="en-US" sz="2000" dirty="0" smtClean="0"/>
              <a:t>ctivity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938" y="1524000"/>
            <a:ext cx="7913687" cy="4978400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20 million years ago volcanoes burst                                         through landscape, made of andesite rock.  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This continues on for 15 million years.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 marL="0" indent="0">
              <a:buFontTx/>
              <a:buNone/>
              <a:defRPr/>
            </a:pPr>
            <a:r>
              <a:rPr lang="en-US" smtClean="0"/>
              <a:t>Between 7 -20 Million years Earthquakes 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rupture land.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 marL="0" indent="0">
              <a:buFontTx/>
              <a:buNone/>
              <a:defRPr/>
            </a:pPr>
            <a:r>
              <a:rPr lang="en-US" smtClean="0"/>
              <a:t>Waihi is a geothermal zone.  Geysers threw mineral rich boiling water into the air, pushing these up through cracks in volcanic rock.  It looked much like Rotorua does today.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 marL="0" indent="0">
              <a:buFontTx/>
              <a:buNone/>
              <a:defRPr/>
            </a:pPr>
            <a:r>
              <a:rPr lang="en-US" smtClean="0"/>
              <a:t>5 -2 Million years ago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Layers of volcanic ash soil settles on top of Pukewa.</a:t>
            </a:r>
          </a:p>
          <a:p>
            <a:pPr marL="0" indent="0">
              <a:buFontTx/>
              <a:buNone/>
              <a:defRPr/>
            </a:pPr>
            <a:r>
              <a:rPr lang="en-US" smtClean="0"/>
              <a:t>This slowly erodes until 1878 when an outcropping or quartz rock is spotted and starts mining for the next 70 odd years.</a:t>
            </a:r>
          </a:p>
          <a:p>
            <a:pPr marL="0" indent="0">
              <a:buFontTx/>
              <a:buNone/>
              <a:defRPr/>
            </a:pPr>
            <a:endParaRPr lang="en-US" smtClean="0"/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880225" y="6600825"/>
            <a:ext cx="1905000" cy="228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17D4D6FF-704C-4451-9AF7-7A43F983ACF3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12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3" y="1493838"/>
            <a:ext cx="31178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80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r>
              <a:rPr lang="en-US" altLang="en-US" sz="2000" dirty="0" smtClean="0"/>
              <a:t>Describe how and why people use a particular </a:t>
            </a:r>
            <a:br>
              <a:rPr lang="en-US" altLang="en-US" sz="2000" dirty="0" smtClean="0"/>
            </a:br>
            <a:r>
              <a:rPr lang="en-US" altLang="en-US" sz="2000" dirty="0"/>
              <a:t>e</a:t>
            </a:r>
            <a:r>
              <a:rPr lang="en-US" altLang="en-US" sz="2000" dirty="0" smtClean="0"/>
              <a:t>nvironment for </a:t>
            </a:r>
            <a:r>
              <a:rPr lang="en-US" altLang="en-US" sz="2000" dirty="0"/>
              <a:t>a</a:t>
            </a:r>
            <a:r>
              <a:rPr lang="en-US" altLang="en-US" sz="2000" dirty="0" smtClean="0"/>
              <a:t> </a:t>
            </a:r>
            <a:r>
              <a:rPr lang="en-US" altLang="en-US" sz="2000" dirty="0"/>
              <a:t>p</a:t>
            </a:r>
            <a:r>
              <a:rPr lang="en-US" altLang="en-US" sz="2000" dirty="0" smtClean="0"/>
              <a:t>articular activity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66800" y="1524000"/>
            <a:ext cx="7616825" cy="4572000"/>
          </a:xfrm>
        </p:spPr>
        <p:txBody>
          <a:bodyPr/>
          <a:lstStyle/>
          <a:p>
            <a:r>
              <a:rPr lang="en-US" altLang="en-US" dirty="0" smtClean="0"/>
              <a:t>The Martha lode is found and has been created along a fault line with some very particular conditions existing that makes it a very lucrative ore body 1.5 km long and 30 </a:t>
            </a:r>
            <a:r>
              <a:rPr lang="en-US" altLang="en-US" dirty="0" err="1" smtClean="0"/>
              <a:t>metres</a:t>
            </a:r>
            <a:r>
              <a:rPr lang="en-US" altLang="en-US" dirty="0" smtClean="0"/>
              <a:t> wide.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Today from that discovery we continue to explore and find further ore bodies within a similar location.</a:t>
            </a: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309" y="2705100"/>
            <a:ext cx="214312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5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r>
              <a:rPr lang="en-US" altLang="en-US" sz="2400" dirty="0" smtClean="0"/>
              <a:t>Explain the consequences of use of an</a:t>
            </a:r>
            <a:br>
              <a:rPr lang="en-US" altLang="en-US" sz="2400" dirty="0" smtClean="0"/>
            </a:br>
            <a:r>
              <a:rPr lang="en-US" altLang="en-US" sz="2400" dirty="0" smtClean="0"/>
              <a:t> environment on people and places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66800" y="1524000"/>
            <a:ext cx="7616825" cy="457200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2400" dirty="0" smtClean="0"/>
              <a:t>Social </a:t>
            </a:r>
          </a:p>
          <a:p>
            <a:pPr lvl="4">
              <a:defRPr/>
            </a:pPr>
            <a:r>
              <a:rPr lang="en-US" sz="1600" dirty="0" smtClean="0"/>
              <a:t>Dust</a:t>
            </a:r>
          </a:p>
          <a:p>
            <a:pPr lvl="4">
              <a:defRPr/>
            </a:pPr>
            <a:r>
              <a:rPr lang="en-US" sz="1600" dirty="0" smtClean="0"/>
              <a:t>Vibration</a:t>
            </a:r>
          </a:p>
          <a:p>
            <a:pPr lvl="4">
              <a:defRPr/>
            </a:pPr>
            <a:r>
              <a:rPr lang="en-US" sz="1600" dirty="0" smtClean="0"/>
              <a:t>Noise </a:t>
            </a:r>
          </a:p>
          <a:p>
            <a:pPr lvl="4">
              <a:defRPr/>
            </a:pPr>
            <a:r>
              <a:rPr lang="en-US" sz="1600" dirty="0" smtClean="0"/>
              <a:t>Water</a:t>
            </a:r>
          </a:p>
          <a:p>
            <a:pPr lvl="4">
              <a:defRPr/>
            </a:pPr>
            <a:r>
              <a:rPr lang="en-US" sz="1600" dirty="0" smtClean="0"/>
              <a:t>Biological – plants and water</a:t>
            </a:r>
            <a:endParaRPr lang="en-US" sz="1600" dirty="0"/>
          </a:p>
          <a:p>
            <a:pPr lvl="4">
              <a:defRPr/>
            </a:pPr>
            <a:endParaRPr lang="en-US" sz="1600" dirty="0" smtClean="0"/>
          </a:p>
          <a:p>
            <a:pPr>
              <a:defRPr/>
            </a:pPr>
            <a:r>
              <a:rPr lang="en-US" sz="2400" dirty="0" smtClean="0"/>
              <a:t>Economic –	</a:t>
            </a:r>
            <a:r>
              <a:rPr lang="en-US" sz="1600" dirty="0" smtClean="0"/>
              <a:t>jobs, royalties, wages, goods and services, donations, schools, 			</a:t>
            </a:r>
            <a:r>
              <a:rPr lang="en-US" sz="1600" dirty="0" err="1" smtClean="0"/>
              <a:t>Waihi</a:t>
            </a:r>
            <a:r>
              <a:rPr lang="en-US" sz="1600" dirty="0" smtClean="0"/>
              <a:t> Vision Trust</a:t>
            </a:r>
          </a:p>
          <a:p>
            <a:pPr marL="0" indent="0">
              <a:buFontTx/>
              <a:buNone/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en-US" sz="2400" dirty="0" smtClean="0"/>
              <a:t>Environmental </a:t>
            </a:r>
            <a:r>
              <a:rPr lang="en-US" dirty="0" smtClean="0"/>
              <a:t>– </a:t>
            </a:r>
            <a:r>
              <a:rPr lang="en-US" sz="1400" dirty="0" smtClean="0"/>
              <a:t>175 </a:t>
            </a:r>
            <a:r>
              <a:rPr lang="en-US" sz="1400" dirty="0" err="1" smtClean="0"/>
              <a:t>kms</a:t>
            </a:r>
            <a:r>
              <a:rPr lang="en-US" sz="1400" dirty="0" smtClean="0"/>
              <a:t> of tunnels through out hill, open cast mine, underground mine, waste rock embankments created from paddocks, water treatment, riparian planting over 500,000 natives, wildlife, NZ dotterel, ducks, gulls, wetlands</a:t>
            </a:r>
          </a:p>
          <a:p>
            <a:pPr marL="0" indent="0">
              <a:buFontTx/>
              <a:buNone/>
              <a:defRPr/>
            </a:pPr>
            <a:endParaRPr lang="en-US" sz="1400" dirty="0"/>
          </a:p>
          <a:p>
            <a:pPr marL="0" indent="0">
              <a:buFontTx/>
              <a:buNone/>
              <a:defRPr/>
            </a:pPr>
            <a:r>
              <a:rPr lang="en-US" sz="2400" dirty="0" smtClean="0"/>
              <a:t>Cultural – </a:t>
            </a:r>
            <a:r>
              <a:rPr lang="en-US" sz="1400" dirty="0" smtClean="0"/>
              <a:t>Community </a:t>
            </a:r>
            <a:r>
              <a:rPr lang="en-US" sz="1400" dirty="0" err="1" smtClean="0"/>
              <a:t>Marae</a:t>
            </a:r>
            <a:r>
              <a:rPr lang="en-US" sz="1400" dirty="0" smtClean="0"/>
              <a:t> in area.  </a:t>
            </a:r>
            <a:r>
              <a:rPr lang="en-US" sz="1400" dirty="0" err="1" smtClean="0"/>
              <a:t>Waihi</a:t>
            </a:r>
            <a:r>
              <a:rPr lang="en-US" sz="1400" dirty="0" smtClean="0"/>
              <a:t> a trading route between coasts and also Hauraki Maori.</a:t>
            </a:r>
            <a:endParaRPr lang="en-US" sz="1800" dirty="0" smtClean="0"/>
          </a:p>
          <a:p>
            <a:pPr marL="0" indent="0">
              <a:buFontTx/>
              <a:buNone/>
              <a:defRPr/>
            </a:pPr>
            <a:r>
              <a:rPr lang="en-US" dirty="0"/>
              <a:t>	 </a:t>
            </a:r>
            <a:r>
              <a:rPr lang="en-US" dirty="0" smtClean="0"/>
              <a:t>    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880225" y="6600825"/>
            <a:ext cx="1905000" cy="228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6D68AD3B-D4DF-400B-8AF9-FECD916B393E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14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87375" y="228600"/>
            <a:ext cx="7396163" cy="990600"/>
          </a:xfrm>
        </p:spPr>
        <p:txBody>
          <a:bodyPr/>
          <a:lstStyle/>
          <a:p>
            <a:r>
              <a:rPr lang="en-NZ" altLang="en-US" sz="2400" smtClean="0"/>
              <a:t>What is our economic performance?</a:t>
            </a:r>
            <a:endParaRPr lang="en-GB" altLang="en-US" sz="24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49263" y="1555750"/>
            <a:ext cx="8483600" cy="4572000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NZ" sz="1600" dirty="0" smtClean="0"/>
              <a:t>We employ 350 staff and contractors</a:t>
            </a:r>
          </a:p>
          <a:p>
            <a:pPr>
              <a:spcAft>
                <a:spcPct val="50000"/>
              </a:spcAft>
              <a:defRPr/>
            </a:pPr>
            <a:r>
              <a:rPr lang="en-NZ" sz="1600" dirty="0" smtClean="0">
                <a:solidFill>
                  <a:schemeClr val="tx1"/>
                </a:solidFill>
              </a:rPr>
              <a:t>Another 350 people indirectly employed</a:t>
            </a:r>
          </a:p>
          <a:p>
            <a:pPr>
              <a:spcAft>
                <a:spcPct val="50000"/>
              </a:spcAft>
              <a:defRPr/>
            </a:pPr>
            <a:r>
              <a:rPr lang="en-NZ" sz="1600" dirty="0" smtClean="0"/>
              <a:t>On average we spend around $190M a year on goods, services, rates, taxes, royalties.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32% is spent locally (within 30km of Waihi)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29% is spent regionally (Bay of Plenty, Waikato, Coromandel)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21% is spent in the rest of NZ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i="1" dirty="0" smtClean="0"/>
              <a:t>18% is spent overseas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In the last five years: $239m in capital expenditure and $694m in operational expenditure 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82% of this money is spent in New Zealand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Since 2006 we have spent $264m on goods and services in and around Waihi, a town of 4,500 people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NZ" sz="1600" dirty="0" smtClean="0"/>
              <a:t>Since 1987 more than 2.5 million ounces of gold and 20 million ounces</a:t>
            </a:r>
            <a:r>
              <a:rPr lang="en-NZ" sz="1600" b="1" dirty="0" smtClean="0"/>
              <a:t> </a:t>
            </a:r>
            <a:r>
              <a:rPr lang="en-NZ" sz="1600" dirty="0" smtClean="0"/>
              <a:t>of silver have been produced </a:t>
            </a:r>
          </a:p>
          <a:p>
            <a:pPr>
              <a:spcAft>
                <a:spcPct val="50000"/>
              </a:spcAft>
              <a:buFont typeface="Arial" pitchFamily="34" charset="0"/>
              <a:buChar char="•"/>
              <a:defRPr/>
            </a:pPr>
            <a:endParaRPr lang="en-NZ" sz="1600" dirty="0" smtClean="0"/>
          </a:p>
          <a:p>
            <a:pPr marL="0" indent="0">
              <a:spcAft>
                <a:spcPct val="50000"/>
              </a:spcAft>
              <a:buFontTx/>
              <a:buNone/>
              <a:defRPr/>
            </a:pPr>
            <a:r>
              <a:rPr lang="en-NZ" sz="1400" dirty="0" smtClean="0"/>
              <a:t>    </a:t>
            </a:r>
          </a:p>
          <a:p>
            <a:pPr>
              <a:spcAft>
                <a:spcPct val="50000"/>
              </a:spcAft>
              <a:defRPr/>
            </a:pPr>
            <a:endParaRPr lang="en-NZ" b="1" dirty="0" smtClean="0"/>
          </a:p>
          <a:p>
            <a:pPr>
              <a:spcAft>
                <a:spcPct val="50000"/>
              </a:spcAft>
              <a:buFontTx/>
              <a:buNone/>
              <a:defRPr/>
            </a:pPr>
            <a:endParaRPr lang="en-NZ" b="1" i="1" dirty="0"/>
          </a:p>
        </p:txBody>
      </p:sp>
    </p:spTree>
    <p:extLst>
      <p:ext uri="{BB962C8B-B14F-4D97-AF65-F5344CB8AC3E}">
        <p14:creationId xmlns:p14="http://schemas.microsoft.com/office/powerpoint/2010/main" val="266177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067175" y="4333875"/>
          <a:ext cx="4537076" cy="2012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538"/>
                <a:gridCol w="2268538"/>
              </a:tblGrid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Vibration (mm/s)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per Blast Event ($)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≥1.5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17.70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≥3.5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53.00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≥5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177.00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r>
                        <a:rPr lang="en-NZ" sz="1600" dirty="0" smtClean="0"/>
                        <a:t>≥6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 smtClean="0"/>
                        <a:t>352.00</a:t>
                      </a:r>
                      <a:endParaRPr lang="en-NZ" sz="1600" dirty="0"/>
                    </a:p>
                  </a:txBody>
                  <a:tcPr marL="91452" marR="91452" marT="45744" marB="45744"/>
                </a:tc>
              </a:tr>
              <a:tr h="335492">
                <a:tc>
                  <a:txBody>
                    <a:bodyPr/>
                    <a:lstStyle/>
                    <a:p>
                      <a:endParaRPr lang="en-NZ" sz="1600" dirty="0"/>
                    </a:p>
                  </a:txBody>
                  <a:tcPr marL="91452" marR="91452" marT="45744" marB="45744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400" dirty="0" smtClean="0"/>
                        <a:t>(CPI Jan 2013)</a:t>
                      </a:r>
                      <a:endParaRPr lang="en-NZ" sz="1400" dirty="0"/>
                    </a:p>
                  </a:txBody>
                  <a:tcPr marL="91452" marR="91452" marT="45744" marB="45744"/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5143" y="210879"/>
            <a:ext cx="6248400" cy="990600"/>
          </a:xfrm>
        </p:spPr>
        <p:txBody>
          <a:bodyPr/>
          <a:lstStyle/>
          <a:p>
            <a:r>
              <a:rPr lang="en-NZ" altLang="en-US" smtClean="0"/>
              <a:t>AEP Overview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9729" y="680485"/>
            <a:ext cx="8721983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US" sz="2000" dirty="0">
              <a:cs typeface="+mn-cs"/>
            </a:endParaRPr>
          </a:p>
          <a:p>
            <a:pPr>
              <a:defRPr/>
            </a:pPr>
            <a:r>
              <a:rPr lang="en-US" sz="2000" dirty="0">
                <a:cs typeface="+mn-cs"/>
              </a:rPr>
              <a:t>The HDC consent for Correnso requires the AEP in recognition of reduced amenity to some residents.</a:t>
            </a:r>
          </a:p>
          <a:p>
            <a:pPr>
              <a:defRPr/>
            </a:pPr>
            <a:endParaRPr lang="en-US" sz="2000" dirty="0">
              <a:cs typeface="+mn-cs"/>
            </a:endParaRPr>
          </a:p>
          <a:p>
            <a:pPr>
              <a:defRPr/>
            </a:pPr>
            <a:r>
              <a:rPr lang="en-US" sz="2000" dirty="0">
                <a:cs typeface="+mn-cs"/>
              </a:rPr>
              <a:t>Not related to: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Property damage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Consent compliance </a:t>
            </a:r>
          </a:p>
          <a:p>
            <a:pPr>
              <a:defRPr/>
            </a:pPr>
            <a:endParaRPr lang="en-US" sz="2000" dirty="0">
              <a:cs typeface="+mn-cs"/>
            </a:endParaRPr>
          </a:p>
          <a:p>
            <a:pPr>
              <a:defRPr/>
            </a:pPr>
            <a:r>
              <a:rPr lang="en-US" sz="2000" dirty="0">
                <a:cs typeface="+mn-cs"/>
              </a:rPr>
              <a:t>Payments based on estimated vibrations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Minimum qualification: ≥1.5mm/s twice in any month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Minimum payment: $250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At occupied residences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To occupiers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000" dirty="0">
                <a:cs typeface="+mn-cs"/>
              </a:rPr>
              <a:t>Calculated six-monthly</a:t>
            </a:r>
          </a:p>
          <a:p>
            <a:pPr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84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r>
              <a:rPr lang="en-NZ" altLang="en-US" dirty="0" smtClean="0"/>
              <a:t>Vibration Monitors for </a:t>
            </a:r>
            <a:r>
              <a:rPr lang="en-NZ" altLang="en-US" dirty="0" err="1" smtClean="0"/>
              <a:t>Correnso</a:t>
            </a:r>
            <a:endParaRPr lang="en-NZ" altLang="en-US" dirty="0" smtClean="0"/>
          </a:p>
        </p:txBody>
      </p:sp>
      <p:pic>
        <p:nvPicPr>
          <p:cNvPr id="5" name="Picture 2" descr="G:\DCIM\Correnso vibration monitors 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2" y="1630402"/>
            <a:ext cx="8516679" cy="514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51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1" y="818707"/>
            <a:ext cx="8261497" cy="4770245"/>
          </a:xfrm>
          <a:prstGeom prst="rect">
            <a:avLst/>
          </a:prstGeom>
          <a:noFill/>
          <a:ln w="15875">
            <a:solidFill>
              <a:srgbClr val="006666"/>
            </a:solidFill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1044" y="196850"/>
            <a:ext cx="7385050" cy="990600"/>
          </a:xfrm>
        </p:spPr>
        <p:txBody>
          <a:bodyPr/>
          <a:lstStyle/>
          <a:p>
            <a:r>
              <a:rPr lang="en-NZ" altLang="en-US" sz="1800" dirty="0" smtClean="0"/>
              <a:t>What do people in Waihi perceive to be the disadvantages of mining?</a:t>
            </a:r>
          </a:p>
        </p:txBody>
      </p:sp>
    </p:spTree>
    <p:extLst>
      <p:ext uri="{BB962C8B-B14F-4D97-AF65-F5344CB8AC3E}">
        <p14:creationId xmlns:p14="http://schemas.microsoft.com/office/powerpoint/2010/main" val="10333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889248"/>
              </p:ext>
            </p:extLst>
          </p:nvPr>
        </p:nvGraphicFramePr>
        <p:xfrm>
          <a:off x="988829" y="138219"/>
          <a:ext cx="7751134" cy="6358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35418"/>
                <a:gridCol w="1055670"/>
                <a:gridCol w="960046"/>
              </a:tblGrid>
              <a:tr h="265649">
                <a:tc rowSpan="3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 dirty="0">
                          <a:effectLst/>
                        </a:rPr>
                        <a:t>OTHER DISADVANTAGES OF MINING</a:t>
                      </a:r>
                      <a:br>
                        <a:rPr lang="en-NZ" sz="1050" spc="0" dirty="0">
                          <a:effectLst/>
                        </a:rPr>
                      </a:br>
                      <a:r>
                        <a:rPr lang="en-NZ" sz="1050" spc="0" dirty="0">
                          <a:effectLst/>
                        </a:rPr>
                        <a:t>(Mentioned by 1% of total)</a:t>
                      </a:r>
                      <a:endParaRPr lang="en-NZ" sz="11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Residents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Business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0025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(150)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(50)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0025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%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%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Few jobs/ not enough jobs/ not enough for locals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Open pit/ big hole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6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Change of ownership uncertainty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Tailing dams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Run by an overseas company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Profits go off-shore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Split township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Kiwibank won't lend in Waihi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Disruptions to the town/ people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6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Dangerous for employees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Disregard for residents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Eyesore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Money from mine not spent in Waihi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Risk of/ having to relocate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Removing our heritage/ history/ for Māori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Sexist employer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Health problems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Dewatering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Long hours of operation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Broken promises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1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Mine becoming larger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Lack of explanation of plans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Extension of closing date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Amount of waste taken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If extensions fail to go through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Earthquake concerns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Concern re water for future lake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Anti-mining uses open pit as an anti-mining tool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Impact on traffic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Cost to country/future New Zealanders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Drilling in school grounds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Operating industry in residential area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16802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>
                          <a:effectLst/>
                        </a:rPr>
                        <a:t>Other businesses can't compete with pay rates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2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  <a:tr h="22769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050" spc="0" dirty="0">
                          <a:effectLst/>
                        </a:rPr>
                        <a:t>Negative publicity for Waihi/ from Greens/ puts off new residents</a:t>
                      </a:r>
                      <a:endParaRPr lang="en-NZ" sz="11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>
                          <a:effectLst/>
                        </a:rPr>
                        <a:t>0</a:t>
                      </a:r>
                      <a:endParaRPr lang="en-NZ" sz="11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100" spc="0" dirty="0">
                          <a:effectLst/>
                        </a:rPr>
                        <a:t>2</a:t>
                      </a:r>
                      <a:endParaRPr lang="en-NZ" sz="11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643" marR="41643" marT="0" marB="0" anchor="b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 flipV="1">
            <a:off x="3307686" y="463471"/>
            <a:ext cx="914466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Other disadvantages of mining</a:t>
            </a:r>
            <a:endParaRPr kumimoji="0" lang="en-NZ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re's gold in 'em landfil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989289" cy="531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121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2" y="372141"/>
            <a:ext cx="7814930" cy="5932966"/>
          </a:xfrm>
          <a:prstGeom prst="rect">
            <a:avLst/>
          </a:prstGeom>
          <a:noFill/>
          <a:ln w="15875">
            <a:solidFill>
              <a:srgbClr val="006666"/>
            </a:solidFill>
          </a:ln>
        </p:spPr>
      </p:pic>
    </p:spTree>
    <p:extLst>
      <p:ext uri="{BB962C8B-B14F-4D97-AF65-F5344CB8AC3E}">
        <p14:creationId xmlns:p14="http://schemas.microsoft.com/office/powerpoint/2010/main" val="50902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139313"/>
              </p:ext>
            </p:extLst>
          </p:nvPr>
        </p:nvGraphicFramePr>
        <p:xfrm>
          <a:off x="669851" y="361509"/>
          <a:ext cx="8112642" cy="60924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91"/>
                <a:gridCol w="1320218"/>
                <a:gridCol w="1200633"/>
              </a:tblGrid>
              <a:tr h="368196">
                <a:tc rowSpan="3"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OTHER BENEFITS OF MINING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Residents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Business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8082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(150)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(50)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8082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%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%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Environment/ manage environment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6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3034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Top-up system for house purchase/ compensation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5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6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Population growth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Town improved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3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Great PR/ consults the public/ open/ honest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3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Traditional mining history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3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Improved safety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Real estate boom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Future of Waihi after closing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Less noise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Great place to live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1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Mine not visible from town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Takes up less land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Town has been tidied up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Good for the country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Financial advice mine/ shareholders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Underground mining on-going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0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None/ no advantages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5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2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8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1600" spc="0">
                          <a:effectLst/>
                        </a:rPr>
                        <a:t>Don't know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>
                          <a:effectLst/>
                        </a:rPr>
                        <a:t>4</a:t>
                      </a:r>
                      <a:endParaRPr lang="en-NZ" sz="2000" spc="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NZ" sz="2000" spc="0" dirty="0">
                          <a:effectLst/>
                        </a:rPr>
                        <a:t>2</a:t>
                      </a:r>
                      <a:endParaRPr lang="en-NZ" sz="2000" spc="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77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70165" y="242340"/>
            <a:ext cx="8514347" cy="1352544"/>
          </a:xfrm>
        </p:spPr>
        <p:txBody>
          <a:bodyPr/>
          <a:lstStyle/>
          <a:p>
            <a:r>
              <a:rPr lang="en-NZ" altLang="en-US" dirty="0" smtClean="0"/>
              <a:t>During: monitoring of operations and reporting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20995" y="1594884"/>
            <a:ext cx="8644440" cy="6977308"/>
          </a:xfrm>
        </p:spPr>
        <p:txBody>
          <a:bodyPr/>
          <a:lstStyle/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Real-time monitoring of vibration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Noise 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Dust / air quality 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Water levels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Water quality – bores around TSF; water in discharge and overflow ponds; water treatment plant quality; upstream and downstream 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Bio-monitoring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Ground settlement and tilt</a:t>
            </a:r>
          </a:p>
          <a:p>
            <a:pPr>
              <a:defRPr/>
            </a:pPr>
            <a:r>
              <a:rPr lang="en-NZ" dirty="0"/>
              <a:t> </a:t>
            </a:r>
            <a:r>
              <a:rPr lang="en-NZ" dirty="0" smtClean="0"/>
              <a:t>Complaints</a:t>
            </a:r>
          </a:p>
          <a:p>
            <a:pPr marL="0" indent="0">
              <a:buFontTx/>
              <a:buNone/>
              <a:defRPr/>
            </a:pPr>
            <a:endParaRPr lang="en-NZ" dirty="0"/>
          </a:p>
          <a:p>
            <a:pPr marL="0" indent="0">
              <a:buFontTx/>
              <a:buNone/>
              <a:defRPr/>
            </a:pPr>
            <a:r>
              <a:rPr lang="en-NZ" dirty="0" smtClean="0"/>
              <a:t>Reporting on all of the above to District and Regional Councils.</a:t>
            </a:r>
            <a:endParaRPr lang="en-NZ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938127" y="6603995"/>
            <a:ext cx="1956124" cy="31212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5A3E180B-520E-4CA4-B0D2-06905136A74C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22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56341" y="169515"/>
            <a:ext cx="6758859" cy="1049685"/>
          </a:xfrm>
        </p:spPr>
        <p:txBody>
          <a:bodyPr/>
          <a:lstStyle/>
          <a:p>
            <a:r>
              <a:rPr lang="en-NZ" altLang="en-US" dirty="0" smtClean="0"/>
              <a:t>After: rehabilitation and monitoring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7321" y="1219200"/>
            <a:ext cx="8056304" cy="5414963"/>
          </a:xfrm>
        </p:spPr>
        <p:txBody>
          <a:bodyPr/>
          <a:lstStyle/>
          <a:p>
            <a:r>
              <a:rPr lang="en-NZ" altLang="en-US" smtClean="0"/>
              <a:t> Progressive environmental rehabilitation</a:t>
            </a:r>
          </a:p>
          <a:p>
            <a:endParaRPr lang="en-NZ" altLang="en-US" smtClean="0"/>
          </a:p>
          <a:p>
            <a:r>
              <a:rPr lang="en-NZ" altLang="en-US" smtClean="0"/>
              <a:t> Economic and social sustainability</a:t>
            </a:r>
          </a:p>
          <a:p>
            <a:endParaRPr lang="en-NZ" altLang="en-US" smtClean="0"/>
          </a:p>
          <a:p>
            <a:r>
              <a:rPr lang="en-NZ" altLang="en-US" smtClean="0"/>
              <a:t> Rehabilitation and capitalisation bonds:</a:t>
            </a:r>
          </a:p>
          <a:p>
            <a:pPr lvl="1"/>
            <a:r>
              <a:rPr lang="en-NZ" altLang="en-US" smtClean="0"/>
              <a:t>Martha Pit Rehabilitation Bond:  $26.2m (two separate bonds - jointly overseen by HDC and WRC).</a:t>
            </a:r>
          </a:p>
          <a:p>
            <a:pPr lvl="1"/>
            <a:r>
              <a:rPr lang="en-NZ" altLang="en-US" smtClean="0"/>
              <a:t>Ministry of Energy and Resources Bond:  $1.25m</a:t>
            </a:r>
          </a:p>
          <a:p>
            <a:pPr lvl="1"/>
            <a:r>
              <a:rPr lang="en-NZ" altLang="en-US" smtClean="0"/>
              <a:t>Water rights bond with WRC: $2m</a:t>
            </a:r>
          </a:p>
          <a:p>
            <a:pPr lvl="1"/>
            <a:r>
              <a:rPr lang="en-NZ" altLang="en-US" smtClean="0"/>
              <a:t>Conservation bond: $0.057m (for DoC land)</a:t>
            </a:r>
          </a:p>
          <a:p>
            <a:pPr lvl="1"/>
            <a:r>
              <a:rPr lang="en-NZ" altLang="en-US" smtClean="0"/>
              <a:t>Capitalisation bond: $10.4m (formation of Martha trust)</a:t>
            </a:r>
          </a:p>
          <a:p>
            <a:endParaRPr lang="en-NZ" altLang="en-US" smtClean="0"/>
          </a:p>
          <a:p>
            <a:r>
              <a:rPr lang="en-NZ" altLang="en-US" smtClean="0"/>
              <a:t> Martha Trust: responsible for management of sites, rehabilitation, and monitoring in perpetuity.</a:t>
            </a:r>
          </a:p>
          <a:p>
            <a:endParaRPr lang="en-NZ" altLang="en-US" smtClean="0"/>
          </a:p>
          <a:p>
            <a:endParaRPr lang="en-NZ" altLang="en-US" smtClean="0"/>
          </a:p>
          <a:p>
            <a:endParaRPr lang="en-NZ" altLang="en-US" smtClean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964247" y="6587190"/>
            <a:ext cx="1820977" cy="2422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>
              <a:buFontTx/>
              <a:buNone/>
            </a:pPr>
            <a:fld id="{124CEAF4-57FD-42CA-899C-E0CBA4DE6291}" type="slidenum">
              <a:rPr lang="en-US" altLang="en-US" sz="1000" smtClean="0">
                <a:solidFill>
                  <a:schemeClr val="tx1"/>
                </a:solidFill>
              </a:rPr>
              <a:pPr>
                <a:buFontTx/>
                <a:buNone/>
              </a:pPr>
              <a:t>23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4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pPr eaLnBrk="1" hangingPunct="1"/>
            <a:r>
              <a:rPr lang="en-AU" altLang="en-US" smtClean="0"/>
              <a:t>River monitoring sites</a:t>
            </a:r>
            <a:endParaRPr lang="en-US" altLang="en-US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050" y="1624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NZ" altLang="en-US" sz="3200">
              <a:solidFill>
                <a:schemeClr val="tx1"/>
              </a:solidFill>
            </a:endParaRPr>
          </a:p>
        </p:txBody>
      </p:sp>
      <p:pic>
        <p:nvPicPr>
          <p:cNvPr id="8" name="Picture 5" descr="DSCF19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673" descr="DSCF2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41287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674" descr="DSCF21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141287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678" descr="DSCF20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14972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679" descr="DSCF19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414972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680" descr="DSCF20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30194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2295525"/>
            <a:ext cx="45767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tabLst>
                <a:tab pos="407988" algn="l"/>
              </a:tabLst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tabLst>
                <a:tab pos="407988" algn="l"/>
              </a:tabLst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tabLst>
                <a:tab pos="407988" algn="l"/>
              </a:tabLst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OC2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2295525"/>
            <a:ext cx="4567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b) OH3/A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2295525"/>
            <a:ext cx="45767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c) OH5/B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0" y="2295525"/>
            <a:ext cx="4567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d) OH1/UPD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2295525"/>
            <a:ext cx="45767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e) OH6/DPD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2295525"/>
            <a:ext cx="4567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f) RU1/R2</a:t>
            </a:r>
            <a:endParaRPr lang="en-US" altLang="en-US" sz="1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79388" y="3716338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OC2 - Upstream of site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132138" y="3644900"/>
            <a:ext cx="2735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OH3 – u/s of upper discharge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6372225" y="3644900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OH5 d/s of upper discharge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487732" y="6400800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 dirty="0" err="1">
                <a:solidFill>
                  <a:schemeClr val="tx1"/>
                </a:solidFill>
              </a:rPr>
              <a:t>Ruahorehore</a:t>
            </a:r>
            <a:r>
              <a:rPr lang="en-US" altLang="en-US" sz="1400" dirty="0">
                <a:solidFill>
                  <a:schemeClr val="tx1"/>
                </a:solidFill>
              </a:rPr>
              <a:t> confluence</a:t>
            </a: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3419475" y="6400800"/>
            <a:ext cx="244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OH1 u/s of lower discharge</a:t>
            </a: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6443663" y="6400800"/>
            <a:ext cx="27003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</a:rPr>
              <a:t>OH6 – d/s of lower discharge</a:t>
            </a:r>
          </a:p>
        </p:txBody>
      </p:sp>
    </p:spTree>
    <p:extLst>
      <p:ext uri="{BB962C8B-B14F-4D97-AF65-F5344CB8AC3E}">
        <p14:creationId xmlns:p14="http://schemas.microsoft.com/office/powerpoint/2010/main" val="91612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pPr eaLnBrk="1" hangingPunct="1"/>
            <a:r>
              <a:rPr lang="en-AU" altLang="en-US" smtClean="0"/>
              <a:t>Vibration Monitoring System</a:t>
            </a:r>
            <a:endParaRPr lang="en-US" altLang="en-US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pic>
        <p:nvPicPr>
          <p:cNvPr id="7" name="Picture 4" descr="IMG_33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429000"/>
            <a:ext cx="3552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IMG_33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851400"/>
            <a:ext cx="2233613" cy="1674813"/>
          </a:xfrm>
          <a:prstGeom prst="rect">
            <a:avLst/>
          </a:prstGeom>
          <a:noFill/>
          <a:ln w="349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468313" y="1484313"/>
            <a:ext cx="8266112" cy="1920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altLang="en-US" smtClean="0"/>
              <a:t>Compliance Requirements</a:t>
            </a:r>
          </a:p>
          <a:p>
            <a:pPr lvl="1"/>
            <a:r>
              <a:rPr lang="en-NZ" altLang="en-US" smtClean="0"/>
              <a:t>Monitoring specifications comply with the criteria set down in the Hauraki District Plan</a:t>
            </a:r>
          </a:p>
          <a:p>
            <a:pPr lvl="1"/>
            <a:r>
              <a:rPr lang="en-NZ" altLang="en-US" smtClean="0"/>
              <a:t>A complete record of each blast is required, including all blast design details</a:t>
            </a:r>
          </a:p>
          <a:p>
            <a:pPr lvl="1"/>
            <a:r>
              <a:rPr lang="en-NZ" altLang="en-US" smtClean="0"/>
              <a:t>Any complaints are documented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322638"/>
            <a:ext cx="4546600" cy="341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4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4"/>
          <p:cNvSpPr txBox="1">
            <a:spLocks/>
          </p:cNvSpPr>
          <p:nvPr/>
        </p:nvSpPr>
        <p:spPr bwMode="auto">
          <a:xfrm>
            <a:off x="1076325" y="6600825"/>
            <a:ext cx="687388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6248400" cy="990600"/>
          </a:xfrm>
        </p:spPr>
        <p:txBody>
          <a:bodyPr/>
          <a:lstStyle/>
          <a:p>
            <a:pPr eaLnBrk="1" hangingPunct="1"/>
            <a:r>
              <a:rPr lang="en-US" altLang="en-US" smtClean="0"/>
              <a:t>TSF management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25868" y="4351338"/>
            <a:ext cx="3732213" cy="6492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lvl="1"/>
            <a:endParaRPr lang="en-AU" altLang="en-US" sz="1800" dirty="0" smtClean="0"/>
          </a:p>
          <a:p>
            <a:pPr marL="0" indent="0"/>
            <a:r>
              <a:rPr lang="en-AU" altLang="en-US" sz="1800" dirty="0" smtClean="0"/>
              <a:t>Pond water level monitoring</a:t>
            </a:r>
            <a:endParaRPr lang="en-AU" altLang="en-US" sz="18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AU" altLang="en-US" sz="3200">
              <a:solidFill>
                <a:schemeClr val="tx1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846638" y="5157788"/>
            <a:ext cx="380682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11125" indent="-111125"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AU" altLang="en-US" sz="1800"/>
              <a:t>Bird monitoring</a:t>
            </a:r>
          </a:p>
          <a:p>
            <a:pPr eaLnBrk="1" hangingPunct="1"/>
            <a:endParaRPr lang="en-AU" altLang="en-US" sz="1800"/>
          </a:p>
          <a:p>
            <a:pPr eaLnBrk="1" hangingPunct="1">
              <a:buFontTx/>
              <a:buNone/>
            </a:pPr>
            <a:r>
              <a:rPr lang="en-AU" altLang="en-US" sz="1800"/>
              <a:t>Peak recorded number of birds taking sanctuary on any day = 900 </a:t>
            </a:r>
          </a:p>
          <a:p>
            <a:pPr eaLnBrk="1" hangingPunct="1">
              <a:buFontTx/>
              <a:buNone/>
            </a:pPr>
            <a:r>
              <a:rPr lang="en-AU" altLang="en-US" sz="1800"/>
              <a:t>  </a:t>
            </a:r>
          </a:p>
        </p:txBody>
      </p:sp>
      <p:graphicFrame>
        <p:nvGraphicFramePr>
          <p:cNvPr id="9" name="Object 6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59208699"/>
              </p:ext>
            </p:extLst>
          </p:nvPr>
        </p:nvGraphicFramePr>
        <p:xfrm>
          <a:off x="454503" y="1958643"/>
          <a:ext cx="3950016" cy="169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hart" r:id="rId3" imgW="5934075" imgH="2552700" progId="Excel.Chart.8">
                  <p:embed/>
                </p:oleObj>
              </mc:Choice>
              <mc:Fallback>
                <p:oleObj name="Chart" r:id="rId3" imgW="5934075" imgH="2552700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503" y="1958643"/>
                        <a:ext cx="3950016" cy="16989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7" descr="DSC0377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441450"/>
            <a:ext cx="4787900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7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228600"/>
            <a:ext cx="6248400" cy="9906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smtClean="0"/>
              <a:t>Dust Monitoring</a:t>
            </a:r>
            <a:endParaRPr lang="en-US" altLang="en-US" smtClean="0"/>
          </a:p>
        </p:txBody>
      </p:sp>
      <p:pic>
        <p:nvPicPr>
          <p:cNvPr id="6" name="Picture 5" descr="TSP monitor 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484313"/>
            <a:ext cx="156527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01823" y="1377988"/>
            <a:ext cx="619283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Ambient air trigger limit = 45 µg/m³ Trigger limits are from the National Air Quality Guidelines and not a compliance limit. The Mining </a:t>
            </a:r>
            <a:r>
              <a:rPr lang="en-US" altLang="en-US" sz="3200" dirty="0" err="1">
                <a:solidFill>
                  <a:schemeClr val="tx1"/>
                </a:solidFill>
              </a:rPr>
              <a:t>Licence</a:t>
            </a:r>
            <a:r>
              <a:rPr lang="en-US" altLang="en-US" sz="3200" dirty="0">
                <a:solidFill>
                  <a:schemeClr val="tx1"/>
                </a:solidFill>
              </a:rPr>
              <a:t> limit  = 100 µg/m³)</a:t>
            </a: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439738" y="3887788"/>
          <a:ext cx="6084887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hart" r:id="rId4" imgW="6772275" imgH="3104959" progId="Excel.Chart.8">
                  <p:embed/>
                </p:oleObj>
              </mc:Choice>
              <mc:Fallback>
                <p:oleObj name="Chart" r:id="rId4" imgW="6772275" imgH="3104959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3887788"/>
                        <a:ext cx="6084887" cy="279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4" descr="Filter paper images 1007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768725"/>
            <a:ext cx="2263775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4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 txBox="1">
            <a:spLocks/>
          </p:cNvSpPr>
          <p:nvPr/>
        </p:nvSpPr>
        <p:spPr bwMode="auto">
          <a:xfrm>
            <a:off x="6880225" y="6600825"/>
            <a:ext cx="1905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0" latinLnBrk="0" hangingPunct="0">
              <a:buChar char="•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latinLnBrk="0" hangingPunct="0">
              <a:buSzPct val="50000"/>
              <a:buChar char="–"/>
              <a:defRPr sz="20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latinLnBrk="0" hangingPunct="0">
              <a:buChar char="•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latinLnBrk="0" hangingPunct="0">
              <a:buChar char="–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latinLnBrk="0" hangingPunct="0"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har char="»"/>
              <a:defRPr sz="1400" kern="120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000" smtClean="0">
                <a:solidFill>
                  <a:schemeClr val="tx1"/>
                </a:solidFill>
              </a:rPr>
              <a:t>14/09/11</a:t>
            </a:r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756916" y="175142"/>
            <a:ext cx="6629400" cy="9906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AU" sz="3000" b="1" i="0" kern="1200">
                <a:solidFill>
                  <a:srgbClr val="A391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NZ" altLang="en-US" dirty="0" smtClean="0"/>
              <a:t>Rehabilitation Plans for the Future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259763" y="1651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endParaRPr lang="en-US" altLang="en-US" sz="3200">
              <a:solidFill>
                <a:schemeClr val="tx1"/>
              </a:solidFill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3924300" y="1557338"/>
            <a:ext cx="4870450" cy="1920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A39161"/>
              </a:buClr>
              <a:buFont typeface="Arial" pitchFamily="34" charset="0"/>
              <a:buNone/>
              <a:defRPr lang="en-AU" sz="2000" kern="1200" dirty="0" smtClean="0">
                <a:solidFill>
                  <a:srgbClr val="0038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US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76B53D"/>
              </a:buClr>
              <a:buFontTx/>
              <a:buNone/>
              <a:defRPr lang="en-AU" sz="1600" kern="1200">
                <a:solidFill>
                  <a:srgbClr val="00326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altLang="en-US" smtClean="0"/>
              <a:t>Martha Pit filled to create recreational lake and park</a:t>
            </a:r>
          </a:p>
          <a:p>
            <a:pPr lvl="1"/>
            <a:r>
              <a:rPr lang="en-NZ" altLang="en-US" smtClean="0"/>
              <a:t>Estimate 27 years to fill with rain and natural groundwater inflows</a:t>
            </a:r>
          </a:p>
          <a:p>
            <a:pPr lvl="1"/>
            <a:r>
              <a:rPr lang="en-NZ" altLang="en-US" smtClean="0"/>
              <a:t> Est. 6-7 years to fill if supplemented by Ohinemuri River flood flows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29592" y="4187036"/>
            <a:ext cx="359470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11125" indent="-111125" eaLnBrk="0" hangingPunct="0">
              <a:buChar char="•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1pPr>
            <a:lvl2pPr marL="342900" indent="-112713" eaLnBrk="0" hangingPunct="0">
              <a:buSzPct val="50000"/>
              <a:buChar char="–"/>
              <a:defRPr sz="20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buChar char="•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buChar char="–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chemeClr val="accent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NZ" altLang="en-US" sz="1800" dirty="0"/>
              <a:t>Tailings Storage Facilities</a:t>
            </a:r>
          </a:p>
          <a:p>
            <a:pPr lvl="1" eaLnBrk="1" hangingPunct="1">
              <a:buFontTx/>
              <a:buNone/>
            </a:pPr>
            <a:r>
              <a:rPr lang="en-NZ" altLang="en-US" sz="1800" dirty="0"/>
              <a:t>Wetlands and native plantings</a:t>
            </a:r>
          </a:p>
          <a:p>
            <a:pPr lvl="1" eaLnBrk="1" hangingPunct="1">
              <a:buFontTx/>
              <a:buNone/>
            </a:pPr>
            <a:r>
              <a:rPr lang="en-NZ" altLang="en-US" sz="1800" dirty="0"/>
              <a:t>Grazing</a:t>
            </a:r>
          </a:p>
        </p:txBody>
      </p:sp>
      <p:pic>
        <p:nvPicPr>
          <p:cNvPr id="17" name="Picture 7" descr="MPSdamrehab_finsm.jpg                                          0000B0DF&#10;G4 CLIENTS                     B64D870E: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76700"/>
            <a:ext cx="5127625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 descr="MPSpit_rehabsm.jpg                                             0000B0DF&#10;G4 CLIENTS                     B64D870E: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8" y="1701209"/>
            <a:ext cx="3106079" cy="226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4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03648" presetClass="entr" presetSubtype="201169865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iol.canterbury.ac.nz/merg/research/images/swa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6912768" cy="519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998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arm7.staticflickr.com/6096/6359559169_0b6733d326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7761875" cy="517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948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quarry new zea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5"/>
            <a:ext cx="7128792" cy="536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50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schedule 4 conservation land coromand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45559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63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new chums beach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4" name="AutoShape 4" descr="Image result for new chums beach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9222" name="Picture 6" descr="Image result for new chums beac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5"/>
          <a:stretch/>
        </p:blipFill>
        <p:spPr bwMode="auto">
          <a:xfrm>
            <a:off x="683568" y="908720"/>
            <a:ext cx="7412082" cy="449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905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auck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7753350" cy="26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758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waihi tow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411427" cy="515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810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1237</Words>
  <Application>Microsoft Office PowerPoint</Application>
  <PresentationFormat>On-screen Show (4:3)</PresentationFormat>
  <Paragraphs>341</Paragraphs>
  <Slides>28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Describe how and why people use a particular  environment for a particular activity</vt:lpstr>
      <vt:lpstr>Explain the consequences of use of an  environment on people and places</vt:lpstr>
      <vt:lpstr>What is our economic performance?</vt:lpstr>
      <vt:lpstr>AEP Overview </vt:lpstr>
      <vt:lpstr>Vibration Monitors for Correnso</vt:lpstr>
      <vt:lpstr>What do people in Waihi perceive to be the disadvantages of mining?</vt:lpstr>
      <vt:lpstr>PowerPoint Presentation</vt:lpstr>
      <vt:lpstr>PowerPoint Presentation</vt:lpstr>
      <vt:lpstr>PowerPoint Presentation</vt:lpstr>
      <vt:lpstr>During: monitoring of operations and reporting</vt:lpstr>
      <vt:lpstr>After: rehabilitation and monitoring</vt:lpstr>
      <vt:lpstr>River monitoring sites</vt:lpstr>
      <vt:lpstr>Vibration Monitoring System</vt:lpstr>
      <vt:lpstr>TSF management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4</cp:revision>
  <dcterms:created xsi:type="dcterms:W3CDTF">2016-02-18T20:08:48Z</dcterms:created>
  <dcterms:modified xsi:type="dcterms:W3CDTF">2017-03-08T21:09:47Z</dcterms:modified>
</cp:coreProperties>
</file>